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rtl="1" saveSubsetFonts="1">
  <p:sldMasterIdLst>
    <p:sldMasterId id="2147483840" r:id="rId1"/>
  </p:sldMasterIdLst>
  <p:sldIdLst>
    <p:sldId id="256" r:id="rId2"/>
    <p:sldId id="257" r:id="rId3"/>
    <p:sldId id="258" r:id="rId4"/>
    <p:sldId id="259" r:id="rId5"/>
  </p:sldIdLst>
  <p:sldSz cx="6629400" cy="43926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מניות" id="{77DB4C5C-4475-4975-9741-382CFAD5586C}">
          <p14:sldIdLst>
            <p14:sldId id="256"/>
            <p14:sldId id="257"/>
            <p14:sldId id="258"/>
            <p14:sldId id="259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40000"/>
    <a:srgbClr val="3A831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5" autoAdjust="0"/>
    <p:restoredTop sz="94660"/>
  </p:normalViewPr>
  <p:slideViewPr>
    <p:cSldViewPr snapToGrid="0">
      <p:cViewPr varScale="1">
        <p:scale>
          <a:sx n="127" d="100"/>
          <a:sy n="127" d="100"/>
        </p:scale>
        <p:origin x="1210" y="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97205" y="718885"/>
            <a:ext cx="5634990" cy="1529280"/>
          </a:xfrm>
        </p:spPr>
        <p:txBody>
          <a:bodyPr anchor="b"/>
          <a:lstStyle>
            <a:lvl1pPr algn="ctr">
              <a:defRPr sz="3843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8675" y="2307139"/>
            <a:ext cx="4972050" cy="1060531"/>
          </a:xfrm>
        </p:spPr>
        <p:txBody>
          <a:bodyPr/>
          <a:lstStyle>
            <a:lvl1pPr marL="0" indent="0" algn="ctr">
              <a:buNone/>
              <a:defRPr sz="1537"/>
            </a:lvl1pPr>
            <a:lvl2pPr marL="292835" indent="0" algn="ctr">
              <a:buNone/>
              <a:defRPr sz="1281"/>
            </a:lvl2pPr>
            <a:lvl3pPr marL="585668" indent="0" algn="ctr">
              <a:buNone/>
              <a:defRPr sz="1153"/>
            </a:lvl3pPr>
            <a:lvl4pPr marL="878503" indent="0" algn="ctr">
              <a:buNone/>
              <a:defRPr sz="1025"/>
            </a:lvl4pPr>
            <a:lvl5pPr marL="1171337" indent="0" algn="ctr">
              <a:buNone/>
              <a:defRPr sz="1025"/>
            </a:lvl5pPr>
            <a:lvl6pPr marL="1464172" indent="0" algn="ctr">
              <a:buNone/>
              <a:defRPr sz="1025"/>
            </a:lvl6pPr>
            <a:lvl7pPr marL="1757006" indent="0" algn="ctr">
              <a:buNone/>
              <a:defRPr sz="1025"/>
            </a:lvl7pPr>
            <a:lvl8pPr marL="2049840" indent="0" algn="ctr">
              <a:buNone/>
              <a:defRPr sz="1025"/>
            </a:lvl8pPr>
            <a:lvl9pPr marL="2342675" indent="0" algn="ctr">
              <a:buNone/>
              <a:defRPr sz="1025"/>
            </a:lvl9pPr>
          </a:lstStyle>
          <a:p>
            <a:r>
              <a:rPr lang="he-IL"/>
              <a:t>לחץ כדי לערוך סגנון כותרת משנה של תבנית בסיס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39B02-8309-4F49-9A7F-8A9634EEBB8A}" type="datetimeFigureOut">
              <a:rPr lang="he-IL" smtClean="0"/>
              <a:t>י"ז/סיון/תשפ"ב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81D2B-70A5-4052-89DA-FD87B629D57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8051888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39B02-8309-4F49-9A7F-8A9634EEBB8A}" type="datetimeFigureOut">
              <a:rPr lang="he-IL" smtClean="0"/>
              <a:t>י"ז/סיון/תשפ"ב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81D2B-70A5-4052-89DA-FD87B629D57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3284059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744165" y="233866"/>
            <a:ext cx="1429464" cy="3722536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5771" y="233866"/>
            <a:ext cx="4205526" cy="3722536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39B02-8309-4F49-9A7F-8A9634EEBB8A}" type="datetimeFigureOut">
              <a:rPr lang="he-IL" smtClean="0"/>
              <a:t>י"ז/סיון/תשפ"ב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81D2B-70A5-4052-89DA-FD87B629D57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2998341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39B02-8309-4F49-9A7F-8A9634EEBB8A}" type="datetimeFigureOut">
              <a:rPr lang="he-IL" smtClean="0"/>
              <a:t>י"ז/סיון/תשפ"ב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81D2B-70A5-4052-89DA-FD87B629D57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8426991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2319" y="1095104"/>
            <a:ext cx="5717858" cy="1827205"/>
          </a:xfrm>
        </p:spPr>
        <p:txBody>
          <a:bodyPr anchor="b"/>
          <a:lstStyle>
            <a:lvl1pPr>
              <a:defRPr sz="3843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2319" y="2939595"/>
            <a:ext cx="5717858" cy="960884"/>
          </a:xfrm>
        </p:spPr>
        <p:txBody>
          <a:bodyPr/>
          <a:lstStyle>
            <a:lvl1pPr marL="0" indent="0">
              <a:buNone/>
              <a:defRPr sz="1537">
                <a:solidFill>
                  <a:schemeClr val="tx1"/>
                </a:solidFill>
              </a:defRPr>
            </a:lvl1pPr>
            <a:lvl2pPr marL="292835" indent="0">
              <a:buNone/>
              <a:defRPr sz="1281">
                <a:solidFill>
                  <a:schemeClr val="tx1">
                    <a:tint val="75000"/>
                  </a:schemeClr>
                </a:solidFill>
              </a:defRPr>
            </a:lvl2pPr>
            <a:lvl3pPr marL="585668" indent="0">
              <a:buNone/>
              <a:defRPr sz="1153">
                <a:solidFill>
                  <a:schemeClr val="tx1">
                    <a:tint val="75000"/>
                  </a:schemeClr>
                </a:solidFill>
              </a:defRPr>
            </a:lvl3pPr>
            <a:lvl4pPr marL="878503" indent="0">
              <a:buNone/>
              <a:defRPr sz="1025">
                <a:solidFill>
                  <a:schemeClr val="tx1">
                    <a:tint val="75000"/>
                  </a:schemeClr>
                </a:solidFill>
              </a:defRPr>
            </a:lvl4pPr>
            <a:lvl5pPr marL="1171337" indent="0">
              <a:buNone/>
              <a:defRPr sz="1025">
                <a:solidFill>
                  <a:schemeClr val="tx1">
                    <a:tint val="75000"/>
                  </a:schemeClr>
                </a:solidFill>
              </a:defRPr>
            </a:lvl5pPr>
            <a:lvl6pPr marL="1464172" indent="0">
              <a:buNone/>
              <a:defRPr sz="1025">
                <a:solidFill>
                  <a:schemeClr val="tx1">
                    <a:tint val="75000"/>
                  </a:schemeClr>
                </a:solidFill>
              </a:defRPr>
            </a:lvl6pPr>
            <a:lvl7pPr marL="1757006" indent="0">
              <a:buNone/>
              <a:defRPr sz="1025">
                <a:solidFill>
                  <a:schemeClr val="tx1">
                    <a:tint val="75000"/>
                  </a:schemeClr>
                </a:solidFill>
              </a:defRPr>
            </a:lvl7pPr>
            <a:lvl8pPr marL="2049840" indent="0">
              <a:buNone/>
              <a:defRPr sz="1025">
                <a:solidFill>
                  <a:schemeClr val="tx1">
                    <a:tint val="75000"/>
                  </a:schemeClr>
                </a:solidFill>
              </a:defRPr>
            </a:lvl8pPr>
            <a:lvl9pPr marL="2342675" indent="0">
              <a:buNone/>
              <a:defRPr sz="102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39B02-8309-4F49-9A7F-8A9634EEBB8A}" type="datetimeFigureOut">
              <a:rPr lang="he-IL" smtClean="0"/>
              <a:t>י"ז/סיון/תשפ"ב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81D2B-70A5-4052-89DA-FD87B629D57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2102570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5771" y="1169330"/>
            <a:ext cx="2817495" cy="2787073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356136" y="1169330"/>
            <a:ext cx="2817495" cy="2787073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39B02-8309-4F49-9A7F-8A9634EEBB8A}" type="datetimeFigureOut">
              <a:rPr lang="he-IL" smtClean="0"/>
              <a:t>י"ז/סיון/תשפ"ב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81D2B-70A5-4052-89DA-FD87B629D57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983197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6634" y="233868"/>
            <a:ext cx="5717858" cy="849035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6636" y="1076801"/>
            <a:ext cx="2804547" cy="527723"/>
          </a:xfrm>
        </p:spPr>
        <p:txBody>
          <a:bodyPr anchor="b"/>
          <a:lstStyle>
            <a:lvl1pPr marL="0" indent="0">
              <a:buNone/>
              <a:defRPr sz="1537" b="1"/>
            </a:lvl1pPr>
            <a:lvl2pPr marL="292835" indent="0">
              <a:buNone/>
              <a:defRPr sz="1281" b="1"/>
            </a:lvl2pPr>
            <a:lvl3pPr marL="585668" indent="0">
              <a:buNone/>
              <a:defRPr sz="1153" b="1"/>
            </a:lvl3pPr>
            <a:lvl4pPr marL="878503" indent="0">
              <a:buNone/>
              <a:defRPr sz="1025" b="1"/>
            </a:lvl4pPr>
            <a:lvl5pPr marL="1171337" indent="0">
              <a:buNone/>
              <a:defRPr sz="1025" b="1"/>
            </a:lvl5pPr>
            <a:lvl6pPr marL="1464172" indent="0">
              <a:buNone/>
              <a:defRPr sz="1025" b="1"/>
            </a:lvl6pPr>
            <a:lvl7pPr marL="1757006" indent="0">
              <a:buNone/>
              <a:defRPr sz="1025" b="1"/>
            </a:lvl7pPr>
            <a:lvl8pPr marL="2049840" indent="0">
              <a:buNone/>
              <a:defRPr sz="1025" b="1"/>
            </a:lvl8pPr>
            <a:lvl9pPr marL="2342675" indent="0">
              <a:buNone/>
              <a:defRPr sz="1025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6636" y="1604526"/>
            <a:ext cx="2804547" cy="2360013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56134" y="1076801"/>
            <a:ext cx="2818358" cy="527723"/>
          </a:xfrm>
        </p:spPr>
        <p:txBody>
          <a:bodyPr anchor="b"/>
          <a:lstStyle>
            <a:lvl1pPr marL="0" indent="0">
              <a:buNone/>
              <a:defRPr sz="1537" b="1"/>
            </a:lvl1pPr>
            <a:lvl2pPr marL="292835" indent="0">
              <a:buNone/>
              <a:defRPr sz="1281" b="1"/>
            </a:lvl2pPr>
            <a:lvl3pPr marL="585668" indent="0">
              <a:buNone/>
              <a:defRPr sz="1153" b="1"/>
            </a:lvl3pPr>
            <a:lvl4pPr marL="878503" indent="0">
              <a:buNone/>
              <a:defRPr sz="1025" b="1"/>
            </a:lvl4pPr>
            <a:lvl5pPr marL="1171337" indent="0">
              <a:buNone/>
              <a:defRPr sz="1025" b="1"/>
            </a:lvl5pPr>
            <a:lvl6pPr marL="1464172" indent="0">
              <a:buNone/>
              <a:defRPr sz="1025" b="1"/>
            </a:lvl6pPr>
            <a:lvl7pPr marL="1757006" indent="0">
              <a:buNone/>
              <a:defRPr sz="1025" b="1"/>
            </a:lvl7pPr>
            <a:lvl8pPr marL="2049840" indent="0">
              <a:buNone/>
              <a:defRPr sz="1025" b="1"/>
            </a:lvl8pPr>
            <a:lvl9pPr marL="2342675" indent="0">
              <a:buNone/>
              <a:defRPr sz="1025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356134" y="1604526"/>
            <a:ext cx="2818358" cy="2360013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39B02-8309-4F49-9A7F-8A9634EEBB8A}" type="datetimeFigureOut">
              <a:rPr lang="he-IL" smtClean="0"/>
              <a:t>י"ז/סיון/תשפ"ב</a:t>
            </a:fld>
            <a:endParaRPr lang="he-I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81D2B-70A5-4052-89DA-FD87B629D57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3742511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39B02-8309-4F49-9A7F-8A9634EEBB8A}" type="datetimeFigureOut">
              <a:rPr lang="he-IL" smtClean="0"/>
              <a:t>י"ז/סיון/תשפ"ב</a:t>
            </a:fld>
            <a:endParaRPr lang="he-I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81D2B-70A5-4052-89DA-FD87B629D57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4709539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39B02-8309-4F49-9A7F-8A9634EEBB8A}" type="datetimeFigureOut">
              <a:rPr lang="he-IL" smtClean="0"/>
              <a:t>י"ז/סיון/תשפ"ב</a:t>
            </a:fld>
            <a:endParaRPr lang="he-I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81D2B-70A5-4052-89DA-FD87B629D57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8474894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6635" y="292842"/>
            <a:ext cx="2138154" cy="1024943"/>
          </a:xfrm>
        </p:spPr>
        <p:txBody>
          <a:bodyPr anchor="b"/>
          <a:lstStyle>
            <a:lvl1pPr>
              <a:defRPr sz="2050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18358" y="632456"/>
            <a:ext cx="3356134" cy="3121602"/>
          </a:xfrm>
        </p:spPr>
        <p:txBody>
          <a:bodyPr/>
          <a:lstStyle>
            <a:lvl1pPr>
              <a:defRPr sz="2050"/>
            </a:lvl1pPr>
            <a:lvl2pPr>
              <a:defRPr sz="1793"/>
            </a:lvl2pPr>
            <a:lvl3pPr>
              <a:defRPr sz="1537"/>
            </a:lvl3pPr>
            <a:lvl4pPr>
              <a:defRPr sz="1281"/>
            </a:lvl4pPr>
            <a:lvl5pPr>
              <a:defRPr sz="1281"/>
            </a:lvl5pPr>
            <a:lvl6pPr>
              <a:defRPr sz="1281"/>
            </a:lvl6pPr>
            <a:lvl7pPr>
              <a:defRPr sz="1281"/>
            </a:lvl7pPr>
            <a:lvl8pPr>
              <a:defRPr sz="1281"/>
            </a:lvl8pPr>
            <a:lvl9pPr>
              <a:defRPr sz="128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6635" y="1317784"/>
            <a:ext cx="2138154" cy="2441359"/>
          </a:xfrm>
        </p:spPr>
        <p:txBody>
          <a:bodyPr/>
          <a:lstStyle>
            <a:lvl1pPr marL="0" indent="0">
              <a:buNone/>
              <a:defRPr sz="1025"/>
            </a:lvl1pPr>
            <a:lvl2pPr marL="292835" indent="0">
              <a:buNone/>
              <a:defRPr sz="896"/>
            </a:lvl2pPr>
            <a:lvl3pPr marL="585668" indent="0">
              <a:buNone/>
              <a:defRPr sz="769"/>
            </a:lvl3pPr>
            <a:lvl4pPr marL="878503" indent="0">
              <a:buNone/>
              <a:defRPr sz="641"/>
            </a:lvl4pPr>
            <a:lvl5pPr marL="1171337" indent="0">
              <a:buNone/>
              <a:defRPr sz="641"/>
            </a:lvl5pPr>
            <a:lvl6pPr marL="1464172" indent="0">
              <a:buNone/>
              <a:defRPr sz="641"/>
            </a:lvl6pPr>
            <a:lvl7pPr marL="1757006" indent="0">
              <a:buNone/>
              <a:defRPr sz="641"/>
            </a:lvl7pPr>
            <a:lvl8pPr marL="2049840" indent="0">
              <a:buNone/>
              <a:defRPr sz="641"/>
            </a:lvl8pPr>
            <a:lvl9pPr marL="2342675" indent="0">
              <a:buNone/>
              <a:defRPr sz="64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39B02-8309-4F49-9A7F-8A9634EEBB8A}" type="datetimeFigureOut">
              <a:rPr lang="he-IL" smtClean="0"/>
              <a:t>י"ז/סיון/תשפ"ב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81D2B-70A5-4052-89DA-FD87B629D57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431581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6635" y="292842"/>
            <a:ext cx="2138154" cy="1024943"/>
          </a:xfrm>
        </p:spPr>
        <p:txBody>
          <a:bodyPr anchor="b"/>
          <a:lstStyle>
            <a:lvl1pPr>
              <a:defRPr sz="2050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18358" y="632456"/>
            <a:ext cx="3356134" cy="3121602"/>
          </a:xfrm>
        </p:spPr>
        <p:txBody>
          <a:bodyPr anchor="t"/>
          <a:lstStyle>
            <a:lvl1pPr marL="0" indent="0">
              <a:buNone/>
              <a:defRPr sz="2050"/>
            </a:lvl1pPr>
            <a:lvl2pPr marL="292835" indent="0">
              <a:buNone/>
              <a:defRPr sz="1793"/>
            </a:lvl2pPr>
            <a:lvl3pPr marL="585668" indent="0">
              <a:buNone/>
              <a:defRPr sz="1537"/>
            </a:lvl3pPr>
            <a:lvl4pPr marL="878503" indent="0">
              <a:buNone/>
              <a:defRPr sz="1281"/>
            </a:lvl4pPr>
            <a:lvl5pPr marL="1171337" indent="0">
              <a:buNone/>
              <a:defRPr sz="1281"/>
            </a:lvl5pPr>
            <a:lvl6pPr marL="1464172" indent="0">
              <a:buNone/>
              <a:defRPr sz="1281"/>
            </a:lvl6pPr>
            <a:lvl7pPr marL="1757006" indent="0">
              <a:buNone/>
              <a:defRPr sz="1281"/>
            </a:lvl7pPr>
            <a:lvl8pPr marL="2049840" indent="0">
              <a:buNone/>
              <a:defRPr sz="1281"/>
            </a:lvl8pPr>
            <a:lvl9pPr marL="2342675" indent="0">
              <a:buNone/>
              <a:defRPr sz="1281"/>
            </a:lvl9pPr>
          </a:lstStyle>
          <a:p>
            <a:r>
              <a:rPr lang="he-IL"/>
              <a:t>לחץ על הסמל כדי להוסיף תמונה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6635" y="1317784"/>
            <a:ext cx="2138154" cy="2441359"/>
          </a:xfrm>
        </p:spPr>
        <p:txBody>
          <a:bodyPr/>
          <a:lstStyle>
            <a:lvl1pPr marL="0" indent="0">
              <a:buNone/>
              <a:defRPr sz="1025"/>
            </a:lvl1pPr>
            <a:lvl2pPr marL="292835" indent="0">
              <a:buNone/>
              <a:defRPr sz="896"/>
            </a:lvl2pPr>
            <a:lvl3pPr marL="585668" indent="0">
              <a:buNone/>
              <a:defRPr sz="769"/>
            </a:lvl3pPr>
            <a:lvl4pPr marL="878503" indent="0">
              <a:buNone/>
              <a:defRPr sz="641"/>
            </a:lvl4pPr>
            <a:lvl5pPr marL="1171337" indent="0">
              <a:buNone/>
              <a:defRPr sz="641"/>
            </a:lvl5pPr>
            <a:lvl6pPr marL="1464172" indent="0">
              <a:buNone/>
              <a:defRPr sz="641"/>
            </a:lvl6pPr>
            <a:lvl7pPr marL="1757006" indent="0">
              <a:buNone/>
              <a:defRPr sz="641"/>
            </a:lvl7pPr>
            <a:lvl8pPr marL="2049840" indent="0">
              <a:buNone/>
              <a:defRPr sz="641"/>
            </a:lvl8pPr>
            <a:lvl9pPr marL="2342675" indent="0">
              <a:buNone/>
              <a:defRPr sz="64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39B02-8309-4F49-9A7F-8A9634EEBB8A}" type="datetimeFigureOut">
              <a:rPr lang="he-IL" smtClean="0"/>
              <a:t>י"ז/סיון/תשפ"ב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81D2B-70A5-4052-89DA-FD87B629D57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239229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5771" y="233868"/>
            <a:ext cx="5717858" cy="84903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5771" y="1169330"/>
            <a:ext cx="5717858" cy="27870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5773" y="4071303"/>
            <a:ext cx="1491615" cy="23386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6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439B02-8309-4F49-9A7F-8A9634EEBB8A}" type="datetimeFigureOut">
              <a:rPr lang="he-IL" smtClean="0"/>
              <a:t>י"ז/סיון/תשפ"ב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195991" y="4071303"/>
            <a:ext cx="2237423" cy="23386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76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82016" y="4071303"/>
            <a:ext cx="1491615" cy="23386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6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281D2B-70A5-4052-89DA-FD87B629D57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2784062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txStyles>
    <p:titleStyle>
      <a:lvl1pPr algn="l" defTabSz="585668" rtl="1" eaLnBrk="1" latinLnBrk="0" hangingPunct="1">
        <a:lnSpc>
          <a:spcPct val="90000"/>
        </a:lnSpc>
        <a:spcBef>
          <a:spcPct val="0"/>
        </a:spcBef>
        <a:buNone/>
        <a:defRPr sz="281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46417" indent="-146417" algn="r" defTabSz="585668" rtl="1" eaLnBrk="1" latinLnBrk="0" hangingPunct="1">
        <a:lnSpc>
          <a:spcPct val="90000"/>
        </a:lnSpc>
        <a:spcBef>
          <a:spcPts val="641"/>
        </a:spcBef>
        <a:buFont typeface="Arial" panose="020B0604020202020204" pitchFamily="34" charset="0"/>
        <a:buChar char="•"/>
        <a:defRPr sz="1793" kern="1200">
          <a:solidFill>
            <a:schemeClr val="tx1"/>
          </a:solidFill>
          <a:latin typeface="+mn-lt"/>
          <a:ea typeface="+mn-ea"/>
          <a:cs typeface="+mn-cs"/>
        </a:defRPr>
      </a:lvl1pPr>
      <a:lvl2pPr marL="439252" indent="-146417" algn="r" defTabSz="585668" rtl="1" eaLnBrk="1" latinLnBrk="0" hangingPunct="1">
        <a:lnSpc>
          <a:spcPct val="90000"/>
        </a:lnSpc>
        <a:spcBef>
          <a:spcPts val="320"/>
        </a:spcBef>
        <a:buFont typeface="Arial" panose="020B0604020202020204" pitchFamily="34" charset="0"/>
        <a:buChar char="•"/>
        <a:defRPr sz="1537" kern="1200">
          <a:solidFill>
            <a:schemeClr val="tx1"/>
          </a:solidFill>
          <a:latin typeface="+mn-lt"/>
          <a:ea typeface="+mn-ea"/>
          <a:cs typeface="+mn-cs"/>
        </a:defRPr>
      </a:lvl2pPr>
      <a:lvl3pPr marL="732087" indent="-146417" algn="r" defTabSz="585668" rtl="1" eaLnBrk="1" latinLnBrk="0" hangingPunct="1">
        <a:lnSpc>
          <a:spcPct val="90000"/>
        </a:lnSpc>
        <a:spcBef>
          <a:spcPts val="320"/>
        </a:spcBef>
        <a:buFont typeface="Arial" panose="020B0604020202020204" pitchFamily="34" charset="0"/>
        <a:buChar char="•"/>
        <a:defRPr sz="1281" kern="1200">
          <a:solidFill>
            <a:schemeClr val="tx1"/>
          </a:solidFill>
          <a:latin typeface="+mn-lt"/>
          <a:ea typeface="+mn-ea"/>
          <a:cs typeface="+mn-cs"/>
        </a:defRPr>
      </a:lvl3pPr>
      <a:lvl4pPr marL="1024921" indent="-146417" algn="r" defTabSz="585668" rtl="1" eaLnBrk="1" latinLnBrk="0" hangingPunct="1">
        <a:lnSpc>
          <a:spcPct val="90000"/>
        </a:lnSpc>
        <a:spcBef>
          <a:spcPts val="320"/>
        </a:spcBef>
        <a:buFont typeface="Arial" panose="020B0604020202020204" pitchFamily="34" charset="0"/>
        <a:buChar char="•"/>
        <a:defRPr sz="1153" kern="1200">
          <a:solidFill>
            <a:schemeClr val="tx1"/>
          </a:solidFill>
          <a:latin typeface="+mn-lt"/>
          <a:ea typeface="+mn-ea"/>
          <a:cs typeface="+mn-cs"/>
        </a:defRPr>
      </a:lvl4pPr>
      <a:lvl5pPr marL="1317755" indent="-146417" algn="r" defTabSz="585668" rtl="1" eaLnBrk="1" latinLnBrk="0" hangingPunct="1">
        <a:lnSpc>
          <a:spcPct val="90000"/>
        </a:lnSpc>
        <a:spcBef>
          <a:spcPts val="320"/>
        </a:spcBef>
        <a:buFont typeface="Arial" panose="020B0604020202020204" pitchFamily="34" charset="0"/>
        <a:buChar char="•"/>
        <a:defRPr sz="1153" kern="1200">
          <a:solidFill>
            <a:schemeClr val="tx1"/>
          </a:solidFill>
          <a:latin typeface="+mn-lt"/>
          <a:ea typeface="+mn-ea"/>
          <a:cs typeface="+mn-cs"/>
        </a:defRPr>
      </a:lvl5pPr>
      <a:lvl6pPr marL="1610589" indent="-146417" algn="r" defTabSz="585668" rtl="1" eaLnBrk="1" latinLnBrk="0" hangingPunct="1">
        <a:lnSpc>
          <a:spcPct val="90000"/>
        </a:lnSpc>
        <a:spcBef>
          <a:spcPts val="320"/>
        </a:spcBef>
        <a:buFont typeface="Arial" panose="020B0604020202020204" pitchFamily="34" charset="0"/>
        <a:buChar char="•"/>
        <a:defRPr sz="1153" kern="1200">
          <a:solidFill>
            <a:schemeClr val="tx1"/>
          </a:solidFill>
          <a:latin typeface="+mn-lt"/>
          <a:ea typeface="+mn-ea"/>
          <a:cs typeface="+mn-cs"/>
        </a:defRPr>
      </a:lvl6pPr>
      <a:lvl7pPr marL="1903424" indent="-146417" algn="r" defTabSz="585668" rtl="1" eaLnBrk="1" latinLnBrk="0" hangingPunct="1">
        <a:lnSpc>
          <a:spcPct val="90000"/>
        </a:lnSpc>
        <a:spcBef>
          <a:spcPts val="320"/>
        </a:spcBef>
        <a:buFont typeface="Arial" panose="020B0604020202020204" pitchFamily="34" charset="0"/>
        <a:buChar char="•"/>
        <a:defRPr sz="1153" kern="1200">
          <a:solidFill>
            <a:schemeClr val="tx1"/>
          </a:solidFill>
          <a:latin typeface="+mn-lt"/>
          <a:ea typeface="+mn-ea"/>
          <a:cs typeface="+mn-cs"/>
        </a:defRPr>
      </a:lvl7pPr>
      <a:lvl8pPr marL="2196259" indent="-146417" algn="r" defTabSz="585668" rtl="1" eaLnBrk="1" latinLnBrk="0" hangingPunct="1">
        <a:lnSpc>
          <a:spcPct val="90000"/>
        </a:lnSpc>
        <a:spcBef>
          <a:spcPts val="320"/>
        </a:spcBef>
        <a:buFont typeface="Arial" panose="020B0604020202020204" pitchFamily="34" charset="0"/>
        <a:buChar char="•"/>
        <a:defRPr sz="1153" kern="1200">
          <a:solidFill>
            <a:schemeClr val="tx1"/>
          </a:solidFill>
          <a:latin typeface="+mn-lt"/>
          <a:ea typeface="+mn-ea"/>
          <a:cs typeface="+mn-cs"/>
        </a:defRPr>
      </a:lvl8pPr>
      <a:lvl9pPr marL="2489092" indent="-146417" algn="r" defTabSz="585668" rtl="1" eaLnBrk="1" latinLnBrk="0" hangingPunct="1">
        <a:lnSpc>
          <a:spcPct val="90000"/>
        </a:lnSpc>
        <a:spcBef>
          <a:spcPts val="320"/>
        </a:spcBef>
        <a:buFont typeface="Arial" panose="020B0604020202020204" pitchFamily="34" charset="0"/>
        <a:buChar char="•"/>
        <a:defRPr sz="115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585668" rtl="1" eaLnBrk="1" latinLnBrk="0" hangingPunct="1">
        <a:defRPr sz="1153" kern="1200">
          <a:solidFill>
            <a:schemeClr val="tx1"/>
          </a:solidFill>
          <a:latin typeface="+mn-lt"/>
          <a:ea typeface="+mn-ea"/>
          <a:cs typeface="+mn-cs"/>
        </a:defRPr>
      </a:lvl1pPr>
      <a:lvl2pPr marL="292835" algn="r" defTabSz="585668" rtl="1" eaLnBrk="1" latinLnBrk="0" hangingPunct="1">
        <a:defRPr sz="1153" kern="1200">
          <a:solidFill>
            <a:schemeClr val="tx1"/>
          </a:solidFill>
          <a:latin typeface="+mn-lt"/>
          <a:ea typeface="+mn-ea"/>
          <a:cs typeface="+mn-cs"/>
        </a:defRPr>
      </a:lvl2pPr>
      <a:lvl3pPr marL="585668" algn="r" defTabSz="585668" rtl="1" eaLnBrk="1" latinLnBrk="0" hangingPunct="1">
        <a:defRPr sz="1153" kern="1200">
          <a:solidFill>
            <a:schemeClr val="tx1"/>
          </a:solidFill>
          <a:latin typeface="+mn-lt"/>
          <a:ea typeface="+mn-ea"/>
          <a:cs typeface="+mn-cs"/>
        </a:defRPr>
      </a:lvl3pPr>
      <a:lvl4pPr marL="878503" algn="r" defTabSz="585668" rtl="1" eaLnBrk="1" latinLnBrk="0" hangingPunct="1">
        <a:defRPr sz="1153" kern="1200">
          <a:solidFill>
            <a:schemeClr val="tx1"/>
          </a:solidFill>
          <a:latin typeface="+mn-lt"/>
          <a:ea typeface="+mn-ea"/>
          <a:cs typeface="+mn-cs"/>
        </a:defRPr>
      </a:lvl4pPr>
      <a:lvl5pPr marL="1171337" algn="r" defTabSz="585668" rtl="1" eaLnBrk="1" latinLnBrk="0" hangingPunct="1">
        <a:defRPr sz="1153" kern="1200">
          <a:solidFill>
            <a:schemeClr val="tx1"/>
          </a:solidFill>
          <a:latin typeface="+mn-lt"/>
          <a:ea typeface="+mn-ea"/>
          <a:cs typeface="+mn-cs"/>
        </a:defRPr>
      </a:lvl5pPr>
      <a:lvl6pPr marL="1464172" algn="r" defTabSz="585668" rtl="1" eaLnBrk="1" latinLnBrk="0" hangingPunct="1">
        <a:defRPr sz="1153" kern="1200">
          <a:solidFill>
            <a:schemeClr val="tx1"/>
          </a:solidFill>
          <a:latin typeface="+mn-lt"/>
          <a:ea typeface="+mn-ea"/>
          <a:cs typeface="+mn-cs"/>
        </a:defRPr>
      </a:lvl6pPr>
      <a:lvl7pPr marL="1757006" algn="r" defTabSz="585668" rtl="1" eaLnBrk="1" latinLnBrk="0" hangingPunct="1">
        <a:defRPr sz="1153" kern="1200">
          <a:solidFill>
            <a:schemeClr val="tx1"/>
          </a:solidFill>
          <a:latin typeface="+mn-lt"/>
          <a:ea typeface="+mn-ea"/>
          <a:cs typeface="+mn-cs"/>
        </a:defRPr>
      </a:lvl7pPr>
      <a:lvl8pPr marL="2049840" algn="r" defTabSz="585668" rtl="1" eaLnBrk="1" latinLnBrk="0" hangingPunct="1">
        <a:defRPr sz="1153" kern="1200">
          <a:solidFill>
            <a:schemeClr val="tx1"/>
          </a:solidFill>
          <a:latin typeface="+mn-lt"/>
          <a:ea typeface="+mn-ea"/>
          <a:cs typeface="+mn-cs"/>
        </a:defRPr>
      </a:lvl8pPr>
      <a:lvl9pPr marL="2342675" algn="r" defTabSz="585668" rtl="1" eaLnBrk="1" latinLnBrk="0" hangingPunct="1">
        <a:defRPr sz="115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תמונה 2" descr="תמונה שמכילה שולחן&#10;&#10;התיאור נוצר באופן אוטומטי">
            <a:extLst>
              <a:ext uri="{FF2B5EF4-FFF2-40B4-BE49-F238E27FC236}">
                <a16:creationId xmlns:a16="http://schemas.microsoft.com/office/drawing/2014/main" id="{55249268-40EF-055D-2617-D27ABFAB247E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049"/>
            <a:ext cx="6629400" cy="4054503"/>
          </a:xfrm>
          <a:prstGeom prst="rect">
            <a:avLst/>
          </a:prstGeom>
        </p:spPr>
      </p:pic>
      <p:sp>
        <p:nvSpPr>
          <p:cNvPr id="7" name="תיבת טקסט 6">
            <a:extLst>
              <a:ext uri="{FF2B5EF4-FFF2-40B4-BE49-F238E27FC236}">
                <a16:creationId xmlns:a16="http://schemas.microsoft.com/office/drawing/2014/main" id="{E7446761-2F11-B5B3-1B54-D650A7FC87A7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553952" y="1286256"/>
            <a:ext cx="1846847" cy="232826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>
              <a:lnSpc>
                <a:spcPts val="3600"/>
              </a:lnSpc>
            </a:pPr>
            <a:r>
              <a:rPr lang="he-IL" sz="1300" dirty="0">
                <a:latin typeface="Open Sans Hebrew" panose="00000500000000000000" pitchFamily="2" charset="-79"/>
                <a:cs typeface="Open Sans Hebrew" panose="00000500000000000000" pitchFamily="2" charset="-79"/>
              </a:rPr>
              <a:t>בונוס גרופ</a:t>
            </a:r>
          </a:p>
          <a:p>
            <a:pPr algn="ctr">
              <a:lnSpc>
                <a:spcPts val="3600"/>
              </a:lnSpc>
            </a:pPr>
            <a:r>
              <a:rPr lang="he-IL" sz="1300" dirty="0">
                <a:latin typeface="Open Sans Hebrew" panose="00000500000000000000" pitchFamily="2" charset="-79"/>
                <a:cs typeface="Open Sans Hebrew" panose="00000500000000000000" pitchFamily="2" charset="-79"/>
              </a:rPr>
              <a:t>דלק רכב</a:t>
            </a:r>
          </a:p>
          <a:p>
            <a:pPr algn="ctr">
              <a:lnSpc>
                <a:spcPts val="3600"/>
              </a:lnSpc>
            </a:pPr>
            <a:r>
              <a:rPr lang="he-IL" sz="1300" dirty="0">
                <a:latin typeface="Open Sans Hebrew" panose="00000500000000000000" pitchFamily="2" charset="-79"/>
                <a:cs typeface="Open Sans Hebrew" panose="00000500000000000000" pitchFamily="2" charset="-79"/>
              </a:rPr>
              <a:t>סאפיינס</a:t>
            </a:r>
          </a:p>
          <a:p>
            <a:pPr algn="ctr">
              <a:lnSpc>
                <a:spcPts val="3600"/>
              </a:lnSpc>
            </a:pPr>
            <a:r>
              <a:rPr lang="he-IL" sz="1300" dirty="0">
                <a:latin typeface="Open Sans Hebrew" panose="00000500000000000000" pitchFamily="2" charset="-79"/>
                <a:cs typeface="Open Sans Hebrew" panose="00000500000000000000" pitchFamily="2" charset="-79"/>
              </a:rPr>
              <a:t>פורמולה מערכות</a:t>
            </a:r>
          </a:p>
          <a:p>
            <a:pPr algn="ctr">
              <a:lnSpc>
                <a:spcPts val="3600"/>
              </a:lnSpc>
            </a:pPr>
            <a:r>
              <a:rPr lang="he-IL" sz="1300" dirty="0">
                <a:latin typeface="Open Sans Hebrew" panose="00000500000000000000" pitchFamily="2" charset="-79"/>
                <a:cs typeface="Open Sans Hebrew" panose="00000500000000000000" pitchFamily="2" charset="-79"/>
              </a:rPr>
              <a:t>הבורסה לניע בת"א</a:t>
            </a:r>
          </a:p>
        </p:txBody>
      </p:sp>
      <p:sp>
        <p:nvSpPr>
          <p:cNvPr id="9" name="תיבת טקסט 8">
            <a:extLst>
              <a:ext uri="{FF2B5EF4-FFF2-40B4-BE49-F238E27FC236}">
                <a16:creationId xmlns:a16="http://schemas.microsoft.com/office/drawing/2014/main" id="{F26D02D3-0196-58C3-9524-A1F3A9DD3061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0" y="91303"/>
            <a:ext cx="6629400" cy="62850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>
              <a:lnSpc>
                <a:spcPct val="150000"/>
              </a:lnSpc>
            </a:pPr>
            <a:r>
              <a:rPr lang="he-IL" sz="2600" b="1" dirty="0">
                <a:latin typeface="Open Sans Hebrew" panose="00000500000000000000" pitchFamily="2" charset="-79"/>
                <a:cs typeface="Open Sans Hebrew" panose="00000500000000000000" pitchFamily="2" charset="-79"/>
              </a:rPr>
              <a:t>5 המניות העולות של היום – 16.06.2022</a:t>
            </a:r>
          </a:p>
        </p:txBody>
      </p:sp>
      <p:sp>
        <p:nvSpPr>
          <p:cNvPr id="18" name="תיבת טקסט 17">
            <a:extLst>
              <a:ext uri="{FF2B5EF4-FFF2-40B4-BE49-F238E27FC236}">
                <a16:creationId xmlns:a16="http://schemas.microsoft.com/office/drawing/2014/main" id="{BE802E40-A843-90B4-D954-4CC574B1CD71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2391276" y="1286256"/>
            <a:ext cx="1846847" cy="232826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>
              <a:lnSpc>
                <a:spcPts val="3600"/>
              </a:lnSpc>
            </a:pPr>
            <a:r>
              <a:rPr lang="he-IL" sz="1300" dirty="0">
                <a:latin typeface="Open Sans Hebrew" panose="00000500000000000000" pitchFamily="2" charset="-79"/>
                <a:cs typeface="Open Sans Hebrew" panose="00000500000000000000" pitchFamily="2" charset="-79"/>
              </a:rPr>
              <a:t>38.7</a:t>
            </a:r>
          </a:p>
          <a:p>
            <a:pPr algn="ctr">
              <a:lnSpc>
                <a:spcPts val="3600"/>
              </a:lnSpc>
            </a:pPr>
            <a:r>
              <a:rPr lang="he-IL" sz="1300" dirty="0">
                <a:latin typeface="Open Sans Hebrew" panose="00000500000000000000" pitchFamily="2" charset="-79"/>
                <a:cs typeface="Open Sans Hebrew" panose="00000500000000000000" pitchFamily="2" charset="-79"/>
              </a:rPr>
              <a:t>3,512</a:t>
            </a:r>
          </a:p>
          <a:p>
            <a:pPr algn="ctr">
              <a:lnSpc>
                <a:spcPts val="3600"/>
              </a:lnSpc>
            </a:pPr>
            <a:r>
              <a:rPr lang="he-IL" sz="1300" dirty="0">
                <a:latin typeface="Open Sans Hebrew" panose="00000500000000000000" pitchFamily="2" charset="-79"/>
                <a:cs typeface="Open Sans Hebrew" panose="00000500000000000000" pitchFamily="2" charset="-79"/>
              </a:rPr>
              <a:t>7,381</a:t>
            </a:r>
          </a:p>
          <a:p>
            <a:pPr algn="ctr">
              <a:lnSpc>
                <a:spcPts val="3600"/>
              </a:lnSpc>
            </a:pPr>
            <a:r>
              <a:rPr lang="he-IL" sz="1300" dirty="0">
                <a:latin typeface="Open Sans Hebrew" panose="00000500000000000000" pitchFamily="2" charset="-79"/>
                <a:cs typeface="Open Sans Hebrew" panose="00000500000000000000" pitchFamily="2" charset="-79"/>
              </a:rPr>
              <a:t>30,740</a:t>
            </a:r>
          </a:p>
          <a:p>
            <a:pPr algn="ctr">
              <a:lnSpc>
                <a:spcPts val="3600"/>
              </a:lnSpc>
            </a:pPr>
            <a:r>
              <a:rPr lang="he-IL" sz="1300" dirty="0">
                <a:latin typeface="Open Sans Hebrew" panose="00000500000000000000" pitchFamily="2" charset="-79"/>
                <a:cs typeface="Open Sans Hebrew" panose="00000500000000000000" pitchFamily="2" charset="-79"/>
              </a:rPr>
              <a:t>1,650</a:t>
            </a:r>
          </a:p>
        </p:txBody>
      </p:sp>
      <p:sp>
        <p:nvSpPr>
          <p:cNvPr id="19" name="תיבת טקסט 18">
            <a:extLst>
              <a:ext uri="{FF2B5EF4-FFF2-40B4-BE49-F238E27FC236}">
                <a16:creationId xmlns:a16="http://schemas.microsoft.com/office/drawing/2014/main" id="{5247C3D6-7932-A0AF-DFA3-1F2AD88C59A8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80474" y="1286256"/>
            <a:ext cx="1846847" cy="232826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>
              <a:lnSpc>
                <a:spcPts val="3600"/>
              </a:lnSpc>
            </a:pPr>
            <a:r>
              <a:rPr lang="he-IL" sz="1300" b="1" dirty="0">
                <a:solidFill>
                  <a:srgbClr val="3A8311"/>
                </a:solidFill>
                <a:latin typeface="Open Sans Hebrew" panose="00000500000000000000" pitchFamily="2" charset="-79"/>
                <a:cs typeface="Open Sans Hebrew" panose="00000500000000000000" pitchFamily="2" charset="-79"/>
              </a:rPr>
              <a:t>6.03%</a:t>
            </a:r>
          </a:p>
          <a:p>
            <a:pPr algn="ctr">
              <a:lnSpc>
                <a:spcPts val="3600"/>
              </a:lnSpc>
            </a:pPr>
            <a:r>
              <a:rPr lang="he-IL" sz="1300" b="1" dirty="0">
                <a:solidFill>
                  <a:srgbClr val="3A8311"/>
                </a:solidFill>
                <a:latin typeface="Open Sans Hebrew" panose="00000500000000000000" pitchFamily="2" charset="-79"/>
                <a:cs typeface="Open Sans Hebrew" panose="00000500000000000000" pitchFamily="2" charset="-79"/>
              </a:rPr>
              <a:t>3.35%</a:t>
            </a:r>
          </a:p>
          <a:p>
            <a:pPr algn="ctr">
              <a:lnSpc>
                <a:spcPts val="3600"/>
              </a:lnSpc>
            </a:pPr>
            <a:r>
              <a:rPr lang="he-IL" sz="1300" b="1" dirty="0">
                <a:solidFill>
                  <a:srgbClr val="3A8311"/>
                </a:solidFill>
                <a:latin typeface="Open Sans Hebrew" panose="00000500000000000000" pitchFamily="2" charset="-79"/>
                <a:cs typeface="Open Sans Hebrew" panose="00000500000000000000" pitchFamily="2" charset="-79"/>
              </a:rPr>
              <a:t>2.97%</a:t>
            </a:r>
          </a:p>
          <a:p>
            <a:pPr algn="ctr">
              <a:lnSpc>
                <a:spcPts val="3600"/>
              </a:lnSpc>
            </a:pPr>
            <a:r>
              <a:rPr lang="en-US" sz="1300" b="1" dirty="0">
                <a:solidFill>
                  <a:srgbClr val="3A8311"/>
                </a:solidFill>
                <a:latin typeface="Open Sans Hebrew" panose="00000500000000000000" pitchFamily="2" charset="-79"/>
                <a:cs typeface="Open Sans Hebrew" panose="00000500000000000000" pitchFamily="2" charset="-79"/>
              </a:rPr>
              <a:t>2.43</a:t>
            </a:r>
            <a:r>
              <a:rPr lang="he-IL" sz="1300" b="1" dirty="0">
                <a:solidFill>
                  <a:srgbClr val="3A8311"/>
                </a:solidFill>
                <a:latin typeface="Open Sans Hebrew" panose="00000500000000000000" pitchFamily="2" charset="-79"/>
                <a:cs typeface="Open Sans Hebrew" panose="00000500000000000000" pitchFamily="2" charset="-79"/>
              </a:rPr>
              <a:t>%</a:t>
            </a:r>
          </a:p>
          <a:p>
            <a:pPr algn="ctr">
              <a:lnSpc>
                <a:spcPts val="3600"/>
              </a:lnSpc>
            </a:pPr>
            <a:r>
              <a:rPr lang="he-IL" sz="1300" b="1" dirty="0">
                <a:solidFill>
                  <a:srgbClr val="3A8311"/>
                </a:solidFill>
                <a:latin typeface="Open Sans Hebrew" panose="00000500000000000000" pitchFamily="2" charset="-79"/>
                <a:cs typeface="Open Sans Hebrew" panose="00000500000000000000" pitchFamily="2" charset="-79"/>
              </a:rPr>
              <a:t>1.85%</a:t>
            </a:r>
          </a:p>
        </p:txBody>
      </p:sp>
      <p:sp>
        <p:nvSpPr>
          <p:cNvPr id="20" name="תיבת טקסט 19">
            <a:extLst>
              <a:ext uri="{FF2B5EF4-FFF2-40B4-BE49-F238E27FC236}">
                <a16:creationId xmlns:a16="http://schemas.microsoft.com/office/drawing/2014/main" id="{060A2BA4-1522-2897-DB7B-C3064A98D18A}"/>
              </a:ext>
            </a:extLst>
          </p:cNvPr>
          <p:cNvSpPr txBox="1"/>
          <p:nvPr/>
        </p:nvSpPr>
        <p:spPr>
          <a:xfrm>
            <a:off x="1854867" y="3425400"/>
            <a:ext cx="4766511" cy="48160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 rtl="1">
              <a:lnSpc>
                <a:spcPts val="3600"/>
              </a:lnSpc>
            </a:pPr>
            <a:r>
              <a:rPr lang="he-IL" sz="1050" dirty="0">
                <a:latin typeface="Open Sans Hebrew" panose="00000500000000000000" pitchFamily="2" charset="-79"/>
                <a:cs typeface="Open Sans Hebrew" panose="00000500000000000000" pitchFamily="2" charset="-79"/>
              </a:rPr>
              <a:t>המניות שרשמו את עליה הגבוהה ביותר (ת"א 125) – 16.06.2022</a:t>
            </a:r>
          </a:p>
        </p:txBody>
      </p:sp>
    </p:spTree>
    <p:extLst>
      <p:ext uri="{BB962C8B-B14F-4D97-AF65-F5344CB8AC3E}">
        <p14:creationId xmlns:p14="http://schemas.microsoft.com/office/powerpoint/2010/main" val="36731185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תמונה 3" descr="תמונה שמכילה שולחן&#10;&#10;התיאור נוצר באופן אוטומטי">
            <a:extLst>
              <a:ext uri="{FF2B5EF4-FFF2-40B4-BE49-F238E27FC236}">
                <a16:creationId xmlns:a16="http://schemas.microsoft.com/office/drawing/2014/main" id="{D71894E1-C7AB-8299-E954-298D02B8E71F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4991"/>
            <a:ext cx="6629400" cy="4054503"/>
          </a:xfrm>
          <a:prstGeom prst="rect">
            <a:avLst/>
          </a:prstGeom>
        </p:spPr>
      </p:pic>
      <p:sp>
        <p:nvSpPr>
          <p:cNvPr id="7" name="תיבת טקסט 6">
            <a:extLst>
              <a:ext uri="{FF2B5EF4-FFF2-40B4-BE49-F238E27FC236}">
                <a16:creationId xmlns:a16="http://schemas.microsoft.com/office/drawing/2014/main" id="{E7446761-2F11-B5B3-1B54-D650A7FC87A7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553952" y="1286256"/>
            <a:ext cx="1846847" cy="232826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>
              <a:lnSpc>
                <a:spcPts val="3600"/>
              </a:lnSpc>
            </a:pPr>
            <a:r>
              <a:rPr lang="he-IL" sz="1300" dirty="0">
                <a:latin typeface="Open Sans Hebrew" panose="00000500000000000000" pitchFamily="2" charset="-79"/>
                <a:cs typeface="Open Sans Hebrew" panose="00000500000000000000" pitchFamily="2" charset="-79"/>
              </a:rPr>
              <a:t>מיטרוניקס</a:t>
            </a:r>
          </a:p>
          <a:p>
            <a:pPr algn="ctr">
              <a:lnSpc>
                <a:spcPts val="3600"/>
              </a:lnSpc>
            </a:pPr>
            <a:r>
              <a:rPr lang="he-IL" sz="1300" dirty="0">
                <a:latin typeface="Open Sans Hebrew" panose="00000500000000000000" pitchFamily="2" charset="-79"/>
                <a:cs typeface="Open Sans Hebrew" panose="00000500000000000000" pitchFamily="2" charset="-79"/>
              </a:rPr>
              <a:t>אלקטריאון</a:t>
            </a:r>
          </a:p>
          <a:p>
            <a:pPr algn="ctr">
              <a:lnSpc>
                <a:spcPts val="3600"/>
              </a:lnSpc>
            </a:pPr>
            <a:r>
              <a:rPr lang="he-IL" sz="1300" dirty="0">
                <a:latin typeface="Open Sans Hebrew" panose="00000500000000000000" pitchFamily="2" charset="-79"/>
                <a:cs typeface="Open Sans Hebrew" panose="00000500000000000000" pitchFamily="2" charset="-79"/>
              </a:rPr>
              <a:t>גי סיטי</a:t>
            </a:r>
          </a:p>
          <a:p>
            <a:pPr algn="ctr">
              <a:lnSpc>
                <a:spcPts val="3600"/>
              </a:lnSpc>
            </a:pPr>
            <a:r>
              <a:rPr lang="he-IL" sz="1300" dirty="0">
                <a:latin typeface="Open Sans Hebrew" panose="00000500000000000000" pitchFamily="2" charset="-79"/>
                <a:cs typeface="Open Sans Hebrew" panose="00000500000000000000" pitchFamily="2" charset="-79"/>
              </a:rPr>
              <a:t>ישראל קנדה</a:t>
            </a:r>
          </a:p>
          <a:p>
            <a:pPr algn="ctr">
              <a:lnSpc>
                <a:spcPts val="3600"/>
              </a:lnSpc>
            </a:pPr>
            <a:r>
              <a:rPr lang="he-IL" sz="1300" dirty="0">
                <a:latin typeface="Open Sans Hebrew" panose="00000500000000000000" pitchFamily="2" charset="-79"/>
                <a:cs typeface="Open Sans Hebrew" panose="00000500000000000000" pitchFamily="2" charset="-79"/>
              </a:rPr>
              <a:t>דוראל אנרגיה</a:t>
            </a:r>
          </a:p>
        </p:txBody>
      </p:sp>
      <p:sp>
        <p:nvSpPr>
          <p:cNvPr id="9" name="תיבת טקסט 8">
            <a:extLst>
              <a:ext uri="{FF2B5EF4-FFF2-40B4-BE49-F238E27FC236}">
                <a16:creationId xmlns:a16="http://schemas.microsoft.com/office/drawing/2014/main" id="{F26D02D3-0196-58C3-9524-A1F3A9DD3061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0" y="91303"/>
            <a:ext cx="6629400" cy="62850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>
              <a:lnSpc>
                <a:spcPct val="150000"/>
              </a:lnSpc>
            </a:pPr>
            <a:r>
              <a:rPr lang="he-IL" sz="2600" b="1" dirty="0">
                <a:latin typeface="Open Sans Hebrew" panose="00000500000000000000" pitchFamily="2" charset="-79"/>
                <a:cs typeface="Open Sans Hebrew" panose="00000500000000000000" pitchFamily="2" charset="-79"/>
              </a:rPr>
              <a:t>5 המניות היורדות של היום – 16.06.2022</a:t>
            </a:r>
          </a:p>
        </p:txBody>
      </p:sp>
      <p:sp>
        <p:nvSpPr>
          <p:cNvPr id="18" name="תיבת טקסט 17">
            <a:extLst>
              <a:ext uri="{FF2B5EF4-FFF2-40B4-BE49-F238E27FC236}">
                <a16:creationId xmlns:a16="http://schemas.microsoft.com/office/drawing/2014/main" id="{BE802E40-A843-90B4-D954-4CC574B1CD71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2391276" y="1286256"/>
            <a:ext cx="1846847" cy="232826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>
              <a:lnSpc>
                <a:spcPts val="3600"/>
              </a:lnSpc>
            </a:pPr>
            <a:r>
              <a:rPr lang="he-IL" sz="1300" dirty="0">
                <a:latin typeface="Open Sans Hebrew" panose="00000500000000000000" pitchFamily="2" charset="-79"/>
                <a:cs typeface="Open Sans Hebrew" panose="00000500000000000000" pitchFamily="2" charset="-79"/>
              </a:rPr>
              <a:t>4,991</a:t>
            </a:r>
          </a:p>
          <a:p>
            <a:pPr algn="ctr">
              <a:lnSpc>
                <a:spcPts val="3600"/>
              </a:lnSpc>
            </a:pPr>
            <a:r>
              <a:rPr lang="he-IL" sz="1300" dirty="0">
                <a:latin typeface="Open Sans Hebrew" panose="00000500000000000000" pitchFamily="2" charset="-79"/>
                <a:cs typeface="Open Sans Hebrew" panose="00000500000000000000" pitchFamily="2" charset="-79"/>
              </a:rPr>
              <a:t>6,141</a:t>
            </a:r>
          </a:p>
          <a:p>
            <a:pPr algn="ctr">
              <a:lnSpc>
                <a:spcPts val="3600"/>
              </a:lnSpc>
            </a:pPr>
            <a:r>
              <a:rPr lang="he-IL" sz="1300" dirty="0">
                <a:latin typeface="Open Sans Hebrew" panose="00000500000000000000" pitchFamily="2" charset="-79"/>
                <a:cs typeface="Open Sans Hebrew" panose="00000500000000000000" pitchFamily="2" charset="-79"/>
              </a:rPr>
              <a:t>1,830</a:t>
            </a:r>
          </a:p>
          <a:p>
            <a:pPr algn="ctr">
              <a:lnSpc>
                <a:spcPts val="3600"/>
              </a:lnSpc>
            </a:pPr>
            <a:r>
              <a:rPr lang="he-IL" sz="1300" dirty="0">
                <a:latin typeface="Open Sans Hebrew" panose="00000500000000000000" pitchFamily="2" charset="-79"/>
                <a:cs typeface="Open Sans Hebrew" panose="00000500000000000000" pitchFamily="2" charset="-79"/>
              </a:rPr>
              <a:t>1,195</a:t>
            </a:r>
          </a:p>
          <a:p>
            <a:pPr algn="ctr">
              <a:lnSpc>
                <a:spcPts val="3600"/>
              </a:lnSpc>
            </a:pPr>
            <a:r>
              <a:rPr lang="he-IL" sz="1300" dirty="0">
                <a:latin typeface="Open Sans Hebrew" panose="00000500000000000000" pitchFamily="2" charset="-79"/>
                <a:cs typeface="Open Sans Hebrew" panose="00000500000000000000" pitchFamily="2" charset="-79"/>
              </a:rPr>
              <a:t>1,037</a:t>
            </a:r>
          </a:p>
        </p:txBody>
      </p:sp>
      <p:sp>
        <p:nvSpPr>
          <p:cNvPr id="19" name="תיבת טקסט 18">
            <a:extLst>
              <a:ext uri="{FF2B5EF4-FFF2-40B4-BE49-F238E27FC236}">
                <a16:creationId xmlns:a16="http://schemas.microsoft.com/office/drawing/2014/main" id="{5247C3D6-7932-A0AF-DFA3-1F2AD88C59A8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80474" y="1286256"/>
            <a:ext cx="1846847" cy="232826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1300" b="1" dirty="0">
                <a:solidFill>
                  <a:srgbClr val="B40000"/>
                </a:solidFill>
                <a:latin typeface="Open Sans Hebrew" panose="00000500000000000000" pitchFamily="2" charset="-79"/>
                <a:cs typeface="Open Sans Hebrew" panose="00000500000000000000" pitchFamily="2" charset="-79"/>
              </a:rPr>
              <a:t>-</a:t>
            </a:r>
            <a:r>
              <a:rPr lang="he-IL" sz="1300" b="1" dirty="0">
                <a:solidFill>
                  <a:srgbClr val="B40000"/>
                </a:solidFill>
                <a:latin typeface="Open Sans Hebrew" panose="00000500000000000000" pitchFamily="2" charset="-79"/>
                <a:cs typeface="Open Sans Hebrew" panose="00000500000000000000" pitchFamily="2" charset="-79"/>
              </a:rPr>
              <a:t>11.54%</a:t>
            </a:r>
          </a:p>
          <a:p>
            <a:pPr algn="ctr">
              <a:lnSpc>
                <a:spcPts val="3600"/>
              </a:lnSpc>
            </a:pPr>
            <a:r>
              <a:rPr lang="en-US" sz="1300" b="1" dirty="0">
                <a:solidFill>
                  <a:srgbClr val="B40000"/>
                </a:solidFill>
                <a:latin typeface="Open Sans Hebrew" panose="00000500000000000000" pitchFamily="2" charset="-79"/>
                <a:cs typeface="Open Sans Hebrew" panose="00000500000000000000" pitchFamily="2" charset="-79"/>
              </a:rPr>
              <a:t>-</a:t>
            </a:r>
            <a:r>
              <a:rPr lang="he-IL" sz="1300" b="1" dirty="0">
                <a:solidFill>
                  <a:srgbClr val="B40000"/>
                </a:solidFill>
                <a:latin typeface="Open Sans Hebrew" panose="00000500000000000000" pitchFamily="2" charset="-79"/>
                <a:cs typeface="Open Sans Hebrew" panose="00000500000000000000" pitchFamily="2" charset="-79"/>
              </a:rPr>
              <a:t>10.06%</a:t>
            </a:r>
          </a:p>
          <a:p>
            <a:pPr algn="ctr">
              <a:lnSpc>
                <a:spcPts val="3600"/>
              </a:lnSpc>
            </a:pPr>
            <a:r>
              <a:rPr lang="en-US" sz="1300" b="1" dirty="0">
                <a:solidFill>
                  <a:srgbClr val="B40000"/>
                </a:solidFill>
                <a:latin typeface="Open Sans Hebrew" panose="00000500000000000000" pitchFamily="2" charset="-79"/>
                <a:cs typeface="Open Sans Hebrew" panose="00000500000000000000" pitchFamily="2" charset="-79"/>
              </a:rPr>
              <a:t>-</a:t>
            </a:r>
            <a:r>
              <a:rPr lang="he-IL" sz="1300" b="1" dirty="0">
                <a:solidFill>
                  <a:srgbClr val="B40000"/>
                </a:solidFill>
                <a:latin typeface="Open Sans Hebrew" panose="00000500000000000000" pitchFamily="2" charset="-79"/>
                <a:cs typeface="Open Sans Hebrew" panose="00000500000000000000" pitchFamily="2" charset="-79"/>
              </a:rPr>
              <a:t>8.73%</a:t>
            </a:r>
          </a:p>
          <a:p>
            <a:pPr algn="ctr">
              <a:lnSpc>
                <a:spcPts val="3600"/>
              </a:lnSpc>
            </a:pPr>
            <a:r>
              <a:rPr lang="en-US" sz="1300" b="1" dirty="0">
                <a:solidFill>
                  <a:srgbClr val="B40000"/>
                </a:solidFill>
                <a:latin typeface="Open Sans Hebrew" panose="00000500000000000000" pitchFamily="2" charset="-79"/>
                <a:cs typeface="Open Sans Hebrew" panose="00000500000000000000" pitchFamily="2" charset="-79"/>
              </a:rPr>
              <a:t>-</a:t>
            </a:r>
            <a:r>
              <a:rPr lang="he-IL" sz="1300" b="1" dirty="0">
                <a:solidFill>
                  <a:srgbClr val="B40000"/>
                </a:solidFill>
                <a:latin typeface="Open Sans Hebrew" panose="00000500000000000000" pitchFamily="2" charset="-79"/>
                <a:cs typeface="Open Sans Hebrew" panose="00000500000000000000" pitchFamily="2" charset="-79"/>
              </a:rPr>
              <a:t>7.79%</a:t>
            </a:r>
          </a:p>
          <a:p>
            <a:pPr algn="ctr">
              <a:lnSpc>
                <a:spcPts val="3600"/>
              </a:lnSpc>
            </a:pPr>
            <a:r>
              <a:rPr lang="en-US" sz="1300" b="1" dirty="0">
                <a:solidFill>
                  <a:srgbClr val="B40000"/>
                </a:solidFill>
                <a:latin typeface="Open Sans Hebrew" panose="00000500000000000000" pitchFamily="2" charset="-79"/>
                <a:cs typeface="Open Sans Hebrew" panose="00000500000000000000" pitchFamily="2" charset="-79"/>
              </a:rPr>
              <a:t>-</a:t>
            </a:r>
            <a:r>
              <a:rPr lang="he-IL" sz="1300" b="1" dirty="0">
                <a:solidFill>
                  <a:srgbClr val="B40000"/>
                </a:solidFill>
                <a:latin typeface="Open Sans Hebrew" panose="00000500000000000000" pitchFamily="2" charset="-79"/>
                <a:cs typeface="Open Sans Hebrew" panose="00000500000000000000" pitchFamily="2" charset="-79"/>
              </a:rPr>
              <a:t>6.41%</a:t>
            </a:r>
          </a:p>
        </p:txBody>
      </p:sp>
      <p:sp>
        <p:nvSpPr>
          <p:cNvPr id="10" name="תיבת טקסט 9">
            <a:extLst>
              <a:ext uri="{FF2B5EF4-FFF2-40B4-BE49-F238E27FC236}">
                <a16:creationId xmlns:a16="http://schemas.microsoft.com/office/drawing/2014/main" id="{A120293E-4FCC-1786-A409-B16F487FFCBA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854867" y="3425400"/>
            <a:ext cx="4766511" cy="48160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 rtl="1">
              <a:lnSpc>
                <a:spcPts val="3600"/>
              </a:lnSpc>
            </a:pPr>
            <a:r>
              <a:rPr lang="he-IL" sz="1050" dirty="0">
                <a:latin typeface="Open Sans Hebrew" panose="00000500000000000000" pitchFamily="2" charset="-79"/>
                <a:cs typeface="Open Sans Hebrew" panose="00000500000000000000" pitchFamily="2" charset="-79"/>
              </a:rPr>
              <a:t>המניות שרשמו את הירידה הגבוהה ביותר (ת"א 125) – 16.06.2022</a:t>
            </a:r>
          </a:p>
        </p:txBody>
      </p:sp>
    </p:spTree>
    <p:extLst>
      <p:ext uri="{BB962C8B-B14F-4D97-AF65-F5344CB8AC3E}">
        <p14:creationId xmlns:p14="http://schemas.microsoft.com/office/powerpoint/2010/main" val="8842568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תמונה 9" descr="תמונה שמכילה שולחן&#10;&#10;התיאור נוצר באופן אוטומטי">
            <a:extLst>
              <a:ext uri="{FF2B5EF4-FFF2-40B4-BE49-F238E27FC236}">
                <a16:creationId xmlns:a16="http://schemas.microsoft.com/office/drawing/2014/main" id="{0347B3E3-59C7-9711-C25F-DED98633F5B9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8022" y="144991"/>
            <a:ext cx="6629400" cy="4054503"/>
          </a:xfrm>
          <a:prstGeom prst="rect">
            <a:avLst/>
          </a:prstGeom>
        </p:spPr>
      </p:pic>
      <p:sp>
        <p:nvSpPr>
          <p:cNvPr id="7" name="תיבת טקסט 6">
            <a:extLst>
              <a:ext uri="{FF2B5EF4-FFF2-40B4-BE49-F238E27FC236}">
                <a16:creationId xmlns:a16="http://schemas.microsoft.com/office/drawing/2014/main" id="{E7446761-2F11-B5B3-1B54-D650A7FC87A7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553952" y="1286256"/>
            <a:ext cx="1846847" cy="232826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>
              <a:lnSpc>
                <a:spcPts val="3600"/>
              </a:lnSpc>
            </a:pPr>
            <a:r>
              <a:rPr lang="he-IL" sz="1300" dirty="0">
                <a:latin typeface="Open Sans Hebrew" panose="00000500000000000000" pitchFamily="2" charset="-79"/>
                <a:cs typeface="Open Sans Hebrew" panose="00000500000000000000" pitchFamily="2" charset="-79"/>
              </a:rPr>
              <a:t>בונוס ביוגרופ</a:t>
            </a:r>
          </a:p>
          <a:p>
            <a:pPr algn="ctr">
              <a:lnSpc>
                <a:spcPts val="3600"/>
              </a:lnSpc>
            </a:pPr>
            <a:r>
              <a:rPr lang="he-IL" sz="1300" dirty="0">
                <a:latin typeface="Open Sans Hebrew" panose="00000500000000000000" pitchFamily="2" charset="-79"/>
                <a:cs typeface="Open Sans Hebrew" panose="00000500000000000000" pitchFamily="2" charset="-79"/>
              </a:rPr>
              <a:t>ראדא</a:t>
            </a:r>
          </a:p>
          <a:p>
            <a:pPr algn="ctr">
              <a:lnSpc>
                <a:spcPts val="3600"/>
              </a:lnSpc>
            </a:pPr>
            <a:r>
              <a:rPr lang="he-IL" sz="1300" dirty="0">
                <a:latin typeface="Open Sans Hebrew" panose="00000500000000000000" pitchFamily="2" charset="-79"/>
                <a:cs typeface="Open Sans Hebrew" panose="00000500000000000000" pitchFamily="2" charset="-79"/>
              </a:rPr>
              <a:t>ישראמקו</a:t>
            </a:r>
          </a:p>
          <a:p>
            <a:pPr algn="ctr">
              <a:lnSpc>
                <a:spcPts val="3600"/>
              </a:lnSpc>
            </a:pPr>
            <a:r>
              <a:rPr lang="he-IL" sz="1300" dirty="0">
                <a:latin typeface="Open Sans Hebrew" panose="00000500000000000000" pitchFamily="2" charset="-79"/>
                <a:cs typeface="Open Sans Hebrew" panose="00000500000000000000" pitchFamily="2" charset="-79"/>
              </a:rPr>
              <a:t>נטו מלינדב</a:t>
            </a:r>
          </a:p>
          <a:p>
            <a:pPr algn="ctr">
              <a:lnSpc>
                <a:spcPts val="3600"/>
              </a:lnSpc>
            </a:pPr>
            <a:r>
              <a:rPr lang="he-IL" sz="1300" dirty="0">
                <a:latin typeface="Open Sans Hebrew" panose="00000500000000000000" pitchFamily="2" charset="-79"/>
                <a:cs typeface="Open Sans Hebrew" panose="00000500000000000000" pitchFamily="2" charset="-79"/>
              </a:rPr>
              <a:t>ניו-מד אנרג'י יהש</a:t>
            </a:r>
          </a:p>
        </p:txBody>
      </p:sp>
      <p:sp>
        <p:nvSpPr>
          <p:cNvPr id="18" name="תיבת טקסט 17">
            <a:extLst>
              <a:ext uri="{FF2B5EF4-FFF2-40B4-BE49-F238E27FC236}">
                <a16:creationId xmlns:a16="http://schemas.microsoft.com/office/drawing/2014/main" id="{BE802E40-A843-90B4-D954-4CC574B1CD71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2391276" y="1286256"/>
            <a:ext cx="1846847" cy="232826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>
              <a:lnSpc>
                <a:spcPts val="3600"/>
              </a:lnSpc>
            </a:pPr>
            <a:r>
              <a:rPr lang="he-IL" sz="1300" dirty="0">
                <a:latin typeface="Open Sans Hebrew" panose="00000500000000000000" pitchFamily="2" charset="-79"/>
                <a:cs typeface="Open Sans Hebrew" panose="00000500000000000000" pitchFamily="2" charset="-79"/>
              </a:rPr>
              <a:t>38.7</a:t>
            </a:r>
          </a:p>
          <a:p>
            <a:pPr algn="ctr">
              <a:lnSpc>
                <a:spcPts val="3600"/>
              </a:lnSpc>
            </a:pPr>
            <a:r>
              <a:rPr lang="he-IL" sz="1300" dirty="0">
                <a:latin typeface="Open Sans Hebrew" panose="00000500000000000000" pitchFamily="2" charset="-79"/>
                <a:cs typeface="Open Sans Hebrew" panose="00000500000000000000" pitchFamily="2" charset="-79"/>
              </a:rPr>
              <a:t>4,213</a:t>
            </a:r>
          </a:p>
          <a:p>
            <a:pPr algn="ctr">
              <a:lnSpc>
                <a:spcPts val="3600"/>
              </a:lnSpc>
            </a:pPr>
            <a:r>
              <a:rPr lang="he-IL" sz="1300" dirty="0">
                <a:latin typeface="Open Sans Hebrew" panose="00000500000000000000" pitchFamily="2" charset="-79"/>
                <a:cs typeface="Open Sans Hebrew" panose="00000500000000000000" pitchFamily="2" charset="-79"/>
              </a:rPr>
              <a:t>105.3</a:t>
            </a:r>
          </a:p>
          <a:p>
            <a:pPr algn="ctr">
              <a:lnSpc>
                <a:spcPts val="3600"/>
              </a:lnSpc>
            </a:pPr>
            <a:r>
              <a:rPr lang="he-IL" sz="1300" dirty="0">
                <a:latin typeface="Open Sans Hebrew" panose="00000500000000000000" pitchFamily="2" charset="-79"/>
                <a:cs typeface="Open Sans Hebrew" panose="00000500000000000000" pitchFamily="2" charset="-79"/>
              </a:rPr>
              <a:t>12,480</a:t>
            </a:r>
          </a:p>
          <a:p>
            <a:pPr algn="ctr">
              <a:lnSpc>
                <a:spcPts val="3600"/>
              </a:lnSpc>
            </a:pPr>
            <a:r>
              <a:rPr lang="he-IL" sz="1300" dirty="0">
                <a:latin typeface="Open Sans Hebrew" panose="00000500000000000000" pitchFamily="2" charset="-79"/>
                <a:cs typeface="Open Sans Hebrew" panose="00000500000000000000" pitchFamily="2" charset="-79"/>
              </a:rPr>
              <a:t>935.2</a:t>
            </a:r>
          </a:p>
        </p:txBody>
      </p:sp>
      <p:sp>
        <p:nvSpPr>
          <p:cNvPr id="19" name="תיבת טקסט 18">
            <a:extLst>
              <a:ext uri="{FF2B5EF4-FFF2-40B4-BE49-F238E27FC236}">
                <a16:creationId xmlns:a16="http://schemas.microsoft.com/office/drawing/2014/main" id="{5247C3D6-7932-A0AF-DFA3-1F2AD88C59A8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80474" y="1286256"/>
            <a:ext cx="1846847" cy="232826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>
              <a:lnSpc>
                <a:spcPts val="3600"/>
              </a:lnSpc>
            </a:pPr>
            <a:r>
              <a:rPr lang="he-IL" sz="1300" b="1" dirty="0">
                <a:solidFill>
                  <a:srgbClr val="3A8311"/>
                </a:solidFill>
                <a:latin typeface="Open Sans Hebrew" panose="00000500000000000000" pitchFamily="2" charset="-79"/>
                <a:cs typeface="Open Sans Hebrew" panose="00000500000000000000" pitchFamily="2" charset="-79"/>
              </a:rPr>
              <a:t>19.81%</a:t>
            </a:r>
          </a:p>
          <a:p>
            <a:pPr algn="ctr">
              <a:lnSpc>
                <a:spcPts val="3600"/>
              </a:lnSpc>
            </a:pPr>
            <a:r>
              <a:rPr lang="he-IL" sz="1300" b="1" dirty="0">
                <a:solidFill>
                  <a:srgbClr val="3A8311"/>
                </a:solidFill>
                <a:latin typeface="Open Sans Hebrew" panose="00000500000000000000" pitchFamily="2" charset="-79"/>
                <a:cs typeface="Open Sans Hebrew" panose="00000500000000000000" pitchFamily="2" charset="-79"/>
              </a:rPr>
              <a:t>3.46%</a:t>
            </a:r>
          </a:p>
          <a:p>
            <a:pPr algn="ctr">
              <a:lnSpc>
                <a:spcPts val="3600"/>
              </a:lnSpc>
            </a:pPr>
            <a:r>
              <a:rPr lang="he-IL" sz="1300" b="1" dirty="0">
                <a:solidFill>
                  <a:srgbClr val="3A8311"/>
                </a:solidFill>
                <a:latin typeface="Open Sans Hebrew" panose="00000500000000000000" pitchFamily="2" charset="-79"/>
                <a:cs typeface="Open Sans Hebrew" panose="00000500000000000000" pitchFamily="2" charset="-79"/>
              </a:rPr>
              <a:t>1.35%</a:t>
            </a:r>
          </a:p>
          <a:p>
            <a:pPr algn="ctr">
              <a:lnSpc>
                <a:spcPts val="3600"/>
              </a:lnSpc>
            </a:pPr>
            <a:r>
              <a:rPr lang="en-US" sz="1300" b="1" dirty="0">
                <a:solidFill>
                  <a:srgbClr val="3A8311"/>
                </a:solidFill>
                <a:latin typeface="Open Sans Hebrew" panose="00000500000000000000" pitchFamily="2" charset="-79"/>
                <a:cs typeface="Open Sans Hebrew" panose="00000500000000000000" pitchFamily="2" charset="-79"/>
              </a:rPr>
              <a:t>0.81</a:t>
            </a:r>
            <a:r>
              <a:rPr lang="he-IL" sz="1300" b="1" dirty="0">
                <a:solidFill>
                  <a:srgbClr val="3A8311"/>
                </a:solidFill>
                <a:latin typeface="Open Sans Hebrew" panose="00000500000000000000" pitchFamily="2" charset="-79"/>
                <a:cs typeface="Open Sans Hebrew" panose="00000500000000000000" pitchFamily="2" charset="-79"/>
              </a:rPr>
              <a:t>%</a:t>
            </a:r>
          </a:p>
          <a:p>
            <a:pPr algn="ctr">
              <a:lnSpc>
                <a:spcPts val="3600"/>
              </a:lnSpc>
            </a:pPr>
            <a:r>
              <a:rPr lang="he-IL" sz="1300" b="1" dirty="0">
                <a:solidFill>
                  <a:srgbClr val="3A8311"/>
                </a:solidFill>
                <a:latin typeface="Open Sans Hebrew" panose="00000500000000000000" pitchFamily="2" charset="-79"/>
                <a:cs typeface="Open Sans Hebrew" panose="00000500000000000000" pitchFamily="2" charset="-79"/>
              </a:rPr>
              <a:t>0.55%</a:t>
            </a:r>
          </a:p>
        </p:txBody>
      </p:sp>
      <p:sp>
        <p:nvSpPr>
          <p:cNvPr id="20" name="תיבת טקסט 19">
            <a:extLst>
              <a:ext uri="{FF2B5EF4-FFF2-40B4-BE49-F238E27FC236}">
                <a16:creationId xmlns:a16="http://schemas.microsoft.com/office/drawing/2014/main" id="{060A2BA4-1522-2897-DB7B-C3064A98D18A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854867" y="3425400"/>
            <a:ext cx="4766511" cy="48160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 rtl="1">
              <a:lnSpc>
                <a:spcPts val="3600"/>
              </a:lnSpc>
            </a:pPr>
            <a:r>
              <a:rPr lang="he-IL" sz="1050" dirty="0">
                <a:latin typeface="Open Sans Hebrew" panose="00000500000000000000" pitchFamily="2" charset="-79"/>
                <a:cs typeface="Open Sans Hebrew" panose="00000500000000000000" pitchFamily="2" charset="-79"/>
              </a:rPr>
              <a:t>המניות שרשמו את עליה הגבוהה ביותר (ת"א 125) – 12-16.06.2022</a:t>
            </a:r>
          </a:p>
        </p:txBody>
      </p:sp>
    </p:spTree>
    <p:extLst>
      <p:ext uri="{BB962C8B-B14F-4D97-AF65-F5344CB8AC3E}">
        <p14:creationId xmlns:p14="http://schemas.microsoft.com/office/powerpoint/2010/main" val="2402089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תמונה 2" descr="תמונה שמכילה שולחן&#10;&#10;התיאור נוצר באופן אוטומטי">
            <a:extLst>
              <a:ext uri="{FF2B5EF4-FFF2-40B4-BE49-F238E27FC236}">
                <a16:creationId xmlns:a16="http://schemas.microsoft.com/office/drawing/2014/main" id="{86F1744A-6C5E-DD18-22EF-EC6DB83F8CAE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8022" y="144991"/>
            <a:ext cx="6629400" cy="4054503"/>
          </a:xfrm>
          <a:prstGeom prst="rect">
            <a:avLst/>
          </a:prstGeom>
        </p:spPr>
      </p:pic>
      <p:sp>
        <p:nvSpPr>
          <p:cNvPr id="11" name="תיבת טקסט 10">
            <a:extLst>
              <a:ext uri="{FF2B5EF4-FFF2-40B4-BE49-F238E27FC236}">
                <a16:creationId xmlns:a16="http://schemas.microsoft.com/office/drawing/2014/main" id="{BE8B8D51-EA55-DE59-B2F0-222EFF7DAAC4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854866" y="3425400"/>
            <a:ext cx="4766511" cy="48160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 rtl="1">
              <a:lnSpc>
                <a:spcPts val="3600"/>
              </a:lnSpc>
            </a:pPr>
            <a:r>
              <a:rPr lang="he-IL" sz="1050" dirty="0">
                <a:latin typeface="Open Sans Hebrew" panose="00000500000000000000" pitchFamily="2" charset="-79"/>
                <a:cs typeface="Open Sans Hebrew" panose="00000500000000000000" pitchFamily="2" charset="-79"/>
              </a:rPr>
              <a:t>המניות שרשמו את הירידה הגבוהה ביותר (ת"א 125) – 12-16.06.2022</a:t>
            </a:r>
          </a:p>
        </p:txBody>
      </p:sp>
      <p:sp>
        <p:nvSpPr>
          <p:cNvPr id="7" name="תיבת טקסט 6">
            <a:extLst>
              <a:ext uri="{FF2B5EF4-FFF2-40B4-BE49-F238E27FC236}">
                <a16:creationId xmlns:a16="http://schemas.microsoft.com/office/drawing/2014/main" id="{E7446761-2F11-B5B3-1B54-D650A7FC87A7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553952" y="1286256"/>
            <a:ext cx="1846847" cy="232826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>
              <a:lnSpc>
                <a:spcPts val="3600"/>
              </a:lnSpc>
            </a:pPr>
            <a:r>
              <a:rPr lang="he-IL" sz="1300" dirty="0">
                <a:latin typeface="Open Sans Hebrew" panose="00000500000000000000" pitchFamily="2" charset="-79"/>
                <a:cs typeface="Open Sans Hebrew" panose="00000500000000000000" pitchFamily="2" charset="-79"/>
              </a:rPr>
              <a:t>לייבפרסון</a:t>
            </a:r>
          </a:p>
          <a:p>
            <a:pPr algn="ctr">
              <a:lnSpc>
                <a:spcPts val="3600"/>
              </a:lnSpc>
            </a:pPr>
            <a:r>
              <a:rPr lang="he-IL" sz="1300" dirty="0">
                <a:latin typeface="Open Sans Hebrew" panose="00000500000000000000" pitchFamily="2" charset="-79"/>
                <a:cs typeface="Open Sans Hebrew" panose="00000500000000000000" pitchFamily="2" charset="-79"/>
              </a:rPr>
              <a:t>אלקטריאון</a:t>
            </a:r>
          </a:p>
          <a:p>
            <a:pPr algn="ctr">
              <a:lnSpc>
                <a:spcPts val="3600"/>
              </a:lnSpc>
            </a:pPr>
            <a:r>
              <a:rPr lang="he-IL" sz="1300" dirty="0">
                <a:latin typeface="Open Sans Hebrew" panose="00000500000000000000" pitchFamily="2" charset="-79"/>
                <a:cs typeface="Open Sans Hebrew" panose="00000500000000000000" pitchFamily="2" charset="-79"/>
              </a:rPr>
              <a:t>ג'י סיטי</a:t>
            </a:r>
          </a:p>
          <a:p>
            <a:pPr algn="ctr">
              <a:lnSpc>
                <a:spcPts val="3600"/>
              </a:lnSpc>
            </a:pPr>
            <a:r>
              <a:rPr lang="he-IL" sz="1300" dirty="0">
                <a:latin typeface="Open Sans Hebrew" panose="00000500000000000000" pitchFamily="2" charset="-79"/>
                <a:cs typeface="Open Sans Hebrew" panose="00000500000000000000" pitchFamily="2" charset="-79"/>
              </a:rPr>
              <a:t>מיטרוניקס</a:t>
            </a:r>
          </a:p>
          <a:p>
            <a:pPr algn="ctr">
              <a:lnSpc>
                <a:spcPts val="3600"/>
              </a:lnSpc>
            </a:pPr>
            <a:r>
              <a:rPr lang="he-IL" sz="1300" dirty="0">
                <a:latin typeface="Open Sans Hebrew" panose="00000500000000000000" pitchFamily="2" charset="-79"/>
                <a:cs typeface="Open Sans Hebrew" panose="00000500000000000000" pitchFamily="2" charset="-79"/>
              </a:rPr>
              <a:t>אלקטרה נדל"ן</a:t>
            </a:r>
          </a:p>
        </p:txBody>
      </p:sp>
      <p:sp>
        <p:nvSpPr>
          <p:cNvPr id="18" name="תיבת טקסט 17">
            <a:extLst>
              <a:ext uri="{FF2B5EF4-FFF2-40B4-BE49-F238E27FC236}">
                <a16:creationId xmlns:a16="http://schemas.microsoft.com/office/drawing/2014/main" id="{BE802E40-A843-90B4-D954-4CC574B1CD71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2391276" y="1286256"/>
            <a:ext cx="1846847" cy="232826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>
              <a:lnSpc>
                <a:spcPts val="3600"/>
              </a:lnSpc>
            </a:pPr>
            <a:r>
              <a:rPr lang="he-IL" sz="1300" dirty="0">
                <a:latin typeface="Open Sans Hebrew" panose="00000500000000000000" pitchFamily="2" charset="-79"/>
                <a:cs typeface="Open Sans Hebrew" panose="00000500000000000000" pitchFamily="2" charset="-79"/>
              </a:rPr>
              <a:t>4,103</a:t>
            </a:r>
          </a:p>
          <a:p>
            <a:pPr algn="ctr">
              <a:lnSpc>
                <a:spcPts val="3600"/>
              </a:lnSpc>
            </a:pPr>
            <a:r>
              <a:rPr lang="he-IL" sz="1300" dirty="0">
                <a:latin typeface="Open Sans Hebrew" panose="00000500000000000000" pitchFamily="2" charset="-79"/>
                <a:cs typeface="Open Sans Hebrew" panose="00000500000000000000" pitchFamily="2" charset="-79"/>
              </a:rPr>
              <a:t>6,141</a:t>
            </a:r>
          </a:p>
          <a:p>
            <a:pPr algn="ctr">
              <a:lnSpc>
                <a:spcPts val="3600"/>
              </a:lnSpc>
            </a:pPr>
            <a:r>
              <a:rPr lang="he-IL" sz="1300" dirty="0">
                <a:latin typeface="Open Sans Hebrew" panose="00000500000000000000" pitchFamily="2" charset="-79"/>
                <a:cs typeface="Open Sans Hebrew" panose="00000500000000000000" pitchFamily="2" charset="-79"/>
              </a:rPr>
              <a:t>1,830</a:t>
            </a:r>
          </a:p>
          <a:p>
            <a:pPr algn="ctr">
              <a:lnSpc>
                <a:spcPts val="3600"/>
              </a:lnSpc>
            </a:pPr>
            <a:r>
              <a:rPr lang="he-IL" sz="1300" dirty="0">
                <a:latin typeface="Open Sans Hebrew" panose="00000500000000000000" pitchFamily="2" charset="-79"/>
                <a:cs typeface="Open Sans Hebrew" panose="00000500000000000000" pitchFamily="2" charset="-79"/>
              </a:rPr>
              <a:t>4,991</a:t>
            </a:r>
          </a:p>
          <a:p>
            <a:pPr algn="ctr">
              <a:lnSpc>
                <a:spcPts val="3600"/>
              </a:lnSpc>
            </a:pPr>
            <a:r>
              <a:rPr lang="he-IL" sz="1300" dirty="0">
                <a:latin typeface="Open Sans Hebrew" panose="00000500000000000000" pitchFamily="2" charset="-79"/>
                <a:cs typeface="Open Sans Hebrew" panose="00000500000000000000" pitchFamily="2" charset="-79"/>
              </a:rPr>
              <a:t>4,730</a:t>
            </a:r>
          </a:p>
        </p:txBody>
      </p:sp>
      <p:sp>
        <p:nvSpPr>
          <p:cNvPr id="19" name="תיבת טקסט 18">
            <a:extLst>
              <a:ext uri="{FF2B5EF4-FFF2-40B4-BE49-F238E27FC236}">
                <a16:creationId xmlns:a16="http://schemas.microsoft.com/office/drawing/2014/main" id="{5247C3D6-7932-A0AF-DFA3-1F2AD88C59A8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80474" y="1286256"/>
            <a:ext cx="1846847" cy="232826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1300" b="1" dirty="0">
                <a:solidFill>
                  <a:srgbClr val="B40000"/>
                </a:solidFill>
                <a:latin typeface="Open Sans Hebrew" panose="00000500000000000000" pitchFamily="2" charset="-79"/>
                <a:cs typeface="Open Sans Hebrew" panose="00000500000000000000" pitchFamily="2" charset="-79"/>
              </a:rPr>
              <a:t>-</a:t>
            </a:r>
            <a:r>
              <a:rPr lang="he-IL" sz="1300" b="1" dirty="0">
                <a:solidFill>
                  <a:srgbClr val="B40000"/>
                </a:solidFill>
                <a:latin typeface="Open Sans Hebrew" panose="00000500000000000000" pitchFamily="2" charset="-79"/>
                <a:cs typeface="Open Sans Hebrew" panose="00000500000000000000" pitchFamily="2" charset="-79"/>
              </a:rPr>
              <a:t>25.24%</a:t>
            </a:r>
          </a:p>
          <a:p>
            <a:pPr algn="ctr">
              <a:lnSpc>
                <a:spcPts val="3600"/>
              </a:lnSpc>
            </a:pPr>
            <a:r>
              <a:rPr lang="en-US" sz="1300" b="1" dirty="0">
                <a:solidFill>
                  <a:srgbClr val="B40000"/>
                </a:solidFill>
                <a:latin typeface="Open Sans Hebrew" panose="00000500000000000000" pitchFamily="2" charset="-79"/>
                <a:cs typeface="Open Sans Hebrew" panose="00000500000000000000" pitchFamily="2" charset="-79"/>
              </a:rPr>
              <a:t>-</a:t>
            </a:r>
            <a:r>
              <a:rPr lang="he-IL" sz="1300" b="1" dirty="0">
                <a:solidFill>
                  <a:srgbClr val="B40000"/>
                </a:solidFill>
                <a:latin typeface="Open Sans Hebrew" panose="00000500000000000000" pitchFamily="2" charset="-79"/>
                <a:cs typeface="Open Sans Hebrew" panose="00000500000000000000" pitchFamily="2" charset="-79"/>
              </a:rPr>
              <a:t>22.94%</a:t>
            </a:r>
          </a:p>
          <a:p>
            <a:pPr algn="ctr">
              <a:lnSpc>
                <a:spcPts val="3600"/>
              </a:lnSpc>
            </a:pPr>
            <a:r>
              <a:rPr lang="en-US" sz="1300" b="1" dirty="0">
                <a:solidFill>
                  <a:srgbClr val="B40000"/>
                </a:solidFill>
                <a:latin typeface="Open Sans Hebrew" panose="00000500000000000000" pitchFamily="2" charset="-79"/>
                <a:cs typeface="Open Sans Hebrew" panose="00000500000000000000" pitchFamily="2" charset="-79"/>
              </a:rPr>
              <a:t>-</a:t>
            </a:r>
            <a:r>
              <a:rPr lang="he-IL" sz="1300" b="1" dirty="0">
                <a:solidFill>
                  <a:srgbClr val="B40000"/>
                </a:solidFill>
                <a:latin typeface="Open Sans Hebrew" panose="00000500000000000000" pitchFamily="2" charset="-79"/>
                <a:cs typeface="Open Sans Hebrew" panose="00000500000000000000" pitchFamily="2" charset="-79"/>
              </a:rPr>
              <a:t>20.64%</a:t>
            </a:r>
          </a:p>
          <a:p>
            <a:pPr algn="ctr">
              <a:lnSpc>
                <a:spcPts val="3600"/>
              </a:lnSpc>
            </a:pPr>
            <a:r>
              <a:rPr lang="en-US" sz="1300" b="1" dirty="0">
                <a:solidFill>
                  <a:srgbClr val="B40000"/>
                </a:solidFill>
                <a:latin typeface="Open Sans Hebrew" panose="00000500000000000000" pitchFamily="2" charset="-79"/>
                <a:cs typeface="Open Sans Hebrew" panose="00000500000000000000" pitchFamily="2" charset="-79"/>
              </a:rPr>
              <a:t>-</a:t>
            </a:r>
            <a:r>
              <a:rPr lang="he-IL" sz="1300" b="1" dirty="0">
                <a:solidFill>
                  <a:srgbClr val="B40000"/>
                </a:solidFill>
                <a:latin typeface="Open Sans Hebrew" panose="00000500000000000000" pitchFamily="2" charset="-79"/>
                <a:cs typeface="Open Sans Hebrew" panose="00000500000000000000" pitchFamily="2" charset="-79"/>
              </a:rPr>
              <a:t>18.92%</a:t>
            </a:r>
          </a:p>
          <a:p>
            <a:pPr algn="ctr">
              <a:lnSpc>
                <a:spcPts val="3600"/>
              </a:lnSpc>
            </a:pPr>
            <a:r>
              <a:rPr lang="en-US" sz="1300" b="1" dirty="0">
                <a:solidFill>
                  <a:srgbClr val="B40000"/>
                </a:solidFill>
                <a:latin typeface="Open Sans Hebrew" panose="00000500000000000000" pitchFamily="2" charset="-79"/>
                <a:cs typeface="Open Sans Hebrew" panose="00000500000000000000" pitchFamily="2" charset="-79"/>
              </a:rPr>
              <a:t>-</a:t>
            </a:r>
            <a:r>
              <a:rPr lang="he-IL" sz="1300" b="1" dirty="0">
                <a:solidFill>
                  <a:srgbClr val="B40000"/>
                </a:solidFill>
                <a:latin typeface="Open Sans Hebrew" panose="00000500000000000000" pitchFamily="2" charset="-79"/>
                <a:cs typeface="Open Sans Hebrew" panose="00000500000000000000" pitchFamily="2" charset="-79"/>
              </a:rPr>
              <a:t>17.16%</a:t>
            </a:r>
          </a:p>
        </p:txBody>
      </p:sp>
    </p:spTree>
    <p:extLst>
      <p:ext uri="{BB962C8B-B14F-4D97-AF65-F5344CB8AC3E}">
        <p14:creationId xmlns:p14="http://schemas.microsoft.com/office/powerpoint/2010/main" val="2203711748"/>
      </p:ext>
    </p:extLst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ערכת נושא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ערכת נושא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ערכת נושא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91</TotalTime>
  <Words>166</Words>
  <Application>Microsoft Office PowerPoint</Application>
  <PresentationFormat>מותאם אישית</PresentationFormat>
  <Paragraphs>66</Paragraphs>
  <Slides>4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4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Open Sans Hebrew</vt:lpstr>
      <vt:lpstr>ערכת נושא Office</vt:lpstr>
      <vt:lpstr>מצגת של PowerPoint‏</vt:lpstr>
      <vt:lpstr>מצגת של PowerPoint‏</vt:lpstr>
      <vt:lpstr>מצגת של PowerPoint‏</vt:lpstr>
      <vt:lpstr>מצגת של PowerPoint‏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PowerPoint‏</dc:title>
  <dc:creator>הדר הראל</dc:creator>
  <cp:lastModifiedBy>הדר הראל</cp:lastModifiedBy>
  <cp:revision>13</cp:revision>
  <dcterms:created xsi:type="dcterms:W3CDTF">2022-05-09T13:13:53Z</dcterms:created>
  <dcterms:modified xsi:type="dcterms:W3CDTF">2022-06-16T15:04:12Z</dcterms:modified>
</cp:coreProperties>
</file>